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305" r:id="rId3"/>
    <p:sldId id="304" r:id="rId4"/>
    <p:sldId id="282" r:id="rId5"/>
    <p:sldId id="302" r:id="rId6"/>
    <p:sldId id="303" r:id="rId7"/>
    <p:sldId id="285" r:id="rId8"/>
    <p:sldId id="299" r:id="rId9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340"/>
    <a:srgbClr val="FFCD00"/>
    <a:srgbClr val="005EB8"/>
    <a:srgbClr val="FFCDB8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Objects="1">
      <p:cViewPr varScale="1">
        <p:scale>
          <a:sx n="86" d="100"/>
          <a:sy n="86" d="100"/>
        </p:scale>
        <p:origin x="108" y="450"/>
      </p:cViewPr>
      <p:guideLst>
        <p:guide orient="horz" pos="167"/>
        <p:guide orient="horz" pos="307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12/1/2017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1.12.2017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">
    <p:bg>
      <p:bgPr>
        <a:solidFill>
          <a:srgbClr val="005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417340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rgbClr val="005EB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rgbClr val="EF334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845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68313" y="1633364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rgbClr val="FFCD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68313" y="4507364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62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">
    <p:bg>
      <p:bgPr>
        <a:solidFill>
          <a:srgbClr val="005E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13788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Red">
    <p:bg>
      <p:bgPr>
        <a:solidFill>
          <a:srgbClr val="EF3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055876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48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Yellow">
    <p:bg>
      <p:bgPr>
        <a:solidFill>
          <a:srgbClr val="FFC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46364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16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73324"/>
            <a:ext cx="8207374" cy="332437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005EB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13788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36687-CBD3-415D-8421-2B5EAA963EBF}" type="datetime1">
              <a:rPr lang="fi-FI" smtClean="0"/>
              <a:t>1.12.2017</a:t>
            </a:fld>
            <a:endParaRPr lang="fi-FI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2AF8-94BF-6340-B60E-A8C5E9F87F0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34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EF334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055876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815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C5285-7526-43D5-81FF-B1103F667C54}" type="datetime1">
              <a:rPr lang="fi-FI" smtClean="0"/>
              <a:t>1.12.2017</a:t>
            </a:fld>
            <a:endParaRPr lang="fi-FI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BE77-5FCA-3844-8BD6-7ECE8B5BEE8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FFC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46364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42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/>
              <a:t>1.12.2017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005EB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13788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">
    <p:bg>
      <p:bgPr>
        <a:solidFill>
          <a:srgbClr val="EF33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340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399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8313" y="1261611"/>
            <a:ext cx="3988079" cy="333664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049"/>
            <a:ext cx="3988079" cy="333664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F29C9-51F7-4E61-B7C7-5CEFA78BD6B3}" type="datetime1">
              <a:rPr lang="fi-FI" smtClean="0"/>
              <a:t>1.12.2017</a:t>
            </a:fld>
            <a:endParaRPr lang="fi-FI"/>
          </a:p>
        </p:txBody>
      </p:sp>
      <p:sp>
        <p:nvSpPr>
          <p:cNvPr id="8" name="Footer Placeholder 1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5180D-9F57-224F-AD9B-D6C47196F0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EF334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055876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52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313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BD0ED-27AA-4BEE-8827-0A59147D95E5}" type="datetime1">
              <a:rPr lang="fi-FI" smtClean="0"/>
              <a:t>1.12.2017</a:t>
            </a:fld>
            <a:endParaRPr lang="fi-FI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D404-ADF5-A94E-82B6-70B84D261D7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rgbClr val="FFCD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146364" cy="9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97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">
    <p:bg>
      <p:bgPr>
        <a:solidFill>
          <a:srgbClr val="FFCD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340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218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827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 2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 3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056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005EB8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EF334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79423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46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CD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654175" cy="151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4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1.12.2017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48" r:id="rId2"/>
    <p:sldLayoutId id="2147484749" r:id="rId3"/>
    <p:sldLayoutId id="2147484750" r:id="rId4"/>
    <p:sldLayoutId id="2147484751" r:id="rId5"/>
    <p:sldLayoutId id="2147484752" r:id="rId6"/>
    <p:sldLayoutId id="2147484753" r:id="rId7"/>
    <p:sldLayoutId id="2147484754" r:id="rId8"/>
    <p:sldLayoutId id="2147484755" r:id="rId9"/>
    <p:sldLayoutId id="2147484756" r:id="rId10"/>
    <p:sldLayoutId id="2147484757" r:id="rId11"/>
    <p:sldLayoutId id="2147484758" r:id="rId12"/>
    <p:sldLayoutId id="2147484759" r:id="rId13"/>
    <p:sldLayoutId id="2147484760" r:id="rId14"/>
    <p:sldLayoutId id="2147484761" r:id="rId15"/>
    <p:sldLayoutId id="2147484762" r:id="rId16"/>
    <p:sldLayoutId id="2147484763" r:id="rId17"/>
    <p:sldLayoutId id="2147484764" r:id="rId18"/>
    <p:sldLayoutId id="2147484765" r:id="rId19"/>
    <p:sldLayoutId id="2147484766" r:id="rId20"/>
    <p:sldLayoutId id="2147484767" r:id="rId21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hyperlink" Target="http://mikkosateri.com/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deed.fi" TargetMode="External"/><Relationship Id="rId2" Type="http://schemas.openxmlformats.org/officeDocument/2006/relationships/hyperlink" Target="https://creativecommons.org/licenses/by/4.0/legalcode.fi" TargetMode="Externa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opyright.aalto.fi/en/" TargetMode="External"/><Relationship Id="rId2" Type="http://schemas.openxmlformats.org/officeDocument/2006/relationships/hyperlink" Target="http://libguides.aalto.fi/imagoa" TargetMode="Externa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openaccess.aalto.fi/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1057300"/>
            <a:ext cx="8064127" cy="2808312"/>
          </a:xfrm>
        </p:spPr>
        <p:txBody>
          <a:bodyPr/>
          <a:lstStyle/>
          <a:p>
            <a:r>
              <a:rPr lang="fi-FI" sz="5400" dirty="0" smtClean="0"/>
              <a:t>Tekijänoikeus ja Creative </a:t>
            </a:r>
            <a:r>
              <a:rPr lang="fi-FI" sz="5400" dirty="0" err="1" smtClean="0"/>
              <a:t>Commons</a:t>
            </a:r>
            <a:r>
              <a:rPr lang="fi-FI" sz="5400" dirty="0" smtClean="0"/>
              <a:t> Nimeä -lisenssi</a:t>
            </a:r>
            <a:br>
              <a:rPr lang="fi-FI" sz="5400" dirty="0" smtClean="0"/>
            </a:br>
            <a:r>
              <a:rPr lang="fi-FI" sz="2800" dirty="0" smtClean="0"/>
              <a:t>Tekijänoikeusasiamies Maria Rehbinder, Taideyliopistojen tekijänoikeuspalvelu</a:t>
            </a:r>
            <a:endParaRPr lang="en-US" sz="28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68314" y="4009628"/>
            <a:ext cx="5543846" cy="1584176"/>
          </a:xfrm>
        </p:spPr>
        <p:txBody>
          <a:bodyPr>
            <a:normAutofit/>
          </a:bodyPr>
          <a:lstStyle/>
          <a:p>
            <a:pPr defTabSz="914400" eaLnBrk="0" hangingPunct="0">
              <a:spcBef>
                <a:spcPct val="0"/>
              </a:spcBef>
            </a:pPr>
            <a:r>
              <a:rPr lang="fi-FI" altLang="en-US" i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Teksti: © 2017 Maria Rehbinder</a:t>
            </a:r>
          </a:p>
          <a:p>
            <a:pPr defTabSz="914400" eaLnBrk="0" hangingPunct="0">
              <a:spcBef>
                <a:spcPct val="0"/>
              </a:spcBef>
            </a:pPr>
            <a:r>
              <a:rPr lang="fi-FI" i="0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Valokuva: </a:t>
            </a:r>
            <a:r>
              <a:rPr lang="fi-FI" altLang="en-US" i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</a:t>
            </a:r>
            <a:r>
              <a:rPr lang="fi-FI" altLang="en-US" i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2015 Mikko Säteri</a:t>
            </a:r>
            <a:endParaRPr lang="fi-FI" altLang="en-US" i="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 eaLnBrk="0" hangingPunct="0">
              <a:spcBef>
                <a:spcPct val="0"/>
              </a:spcBef>
            </a:pPr>
            <a:endParaRPr lang="fi-FI" dirty="0" smtClean="0"/>
          </a:p>
          <a:p>
            <a:pPr lvl="0" defTabSz="914400" eaLnBrk="0" hangingPunct="0">
              <a:spcBef>
                <a:spcPct val="0"/>
              </a:spcBef>
            </a:pPr>
            <a:r>
              <a:rPr lang="fi-FI" dirty="0" smtClean="0"/>
              <a:t>Tämä teos on lisensioitu  </a:t>
            </a:r>
            <a:r>
              <a:rPr lang="fi-FI" u="sng" dirty="0">
                <a:hlinkClick r:id="rId2"/>
              </a:rPr>
              <a:t>Creative </a:t>
            </a:r>
            <a:r>
              <a:rPr lang="fi-FI" u="sng" dirty="0" err="1">
                <a:hlinkClick r:id="rId2"/>
              </a:rPr>
              <a:t>Commons</a:t>
            </a:r>
            <a:r>
              <a:rPr lang="fi-FI" u="sng" dirty="0">
                <a:hlinkClick r:id="rId2"/>
              </a:rPr>
              <a:t> Nimeä 4.0 Kansainvälinen </a:t>
            </a:r>
            <a:r>
              <a:rPr lang="fi-FI" u="sng" dirty="0" smtClean="0">
                <a:hlinkClick r:id="rId2"/>
              </a:rPr>
              <a:t>–lisenssillä</a:t>
            </a:r>
            <a:endParaRPr lang="fi-FI" altLang="en-US" i="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 eaLnBrk="0" hangingPunct="0">
              <a:spcBef>
                <a:spcPct val="0"/>
              </a:spcBef>
            </a:pPr>
            <a:endParaRPr lang="en-US" altLang="en-US" sz="2800" i="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9217" name="Picture 1" descr="Creative Commons -lisenss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94473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21670"/>
            <a:ext cx="219932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i-FI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626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Tekijänoikeuslain mukaiset oikeudet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sz="2000" dirty="0"/>
              <a:t>Tekijänoikeus syntyy tekijälle, joka on luonnollinen henkilö, lähioikeudet voivat syntyä myös oikeushenkilölle kuten </a:t>
            </a:r>
            <a:r>
              <a:rPr lang="fi-FI" sz="2000" dirty="0" smtClean="0"/>
              <a:t>korkeakoululle. Videon lähioikeus syntyy videon tuottajalle.  </a:t>
            </a:r>
            <a:r>
              <a:rPr lang="fi-FI" sz="2000" dirty="0"/>
              <a:t>Sui </a:t>
            </a:r>
            <a:r>
              <a:rPr lang="fi-FI" sz="2000" dirty="0" err="1"/>
              <a:t>generis</a:t>
            </a:r>
            <a:r>
              <a:rPr lang="fi-FI" sz="2000" dirty="0"/>
              <a:t> tietokanta-oikeus syntyy </a:t>
            </a:r>
            <a:r>
              <a:rPr lang="fi-FI" sz="2000" dirty="0" smtClean="0"/>
              <a:t>investoijalle.</a:t>
            </a:r>
          </a:p>
          <a:p>
            <a:r>
              <a:rPr lang="fi-FI" sz="2000" dirty="0"/>
              <a:t>Tekijänoikeuslaissa määritellään taloudelliset ja moraaliset oikeudet</a:t>
            </a:r>
            <a:r>
              <a:rPr lang="fi-FI" dirty="0"/>
              <a:t>, </a:t>
            </a:r>
            <a:r>
              <a:rPr lang="fi-FI" sz="2000" dirty="0"/>
              <a:t>kappaleen valmistaminen ja yleisön saataville saattaminen, sekä isyysoikeus ja </a:t>
            </a:r>
            <a:r>
              <a:rPr lang="fi-FI" sz="2000" dirty="0" smtClean="0"/>
              <a:t>kunnioittamisoikeus.</a:t>
            </a:r>
          </a:p>
          <a:p>
            <a:r>
              <a:rPr lang="fi-FI" sz="2000" dirty="0" smtClean="0"/>
              <a:t>Isyysoikeus velvoittaa nimeämään tekijän hyvän tavan mukaisesti. 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83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0"/>
            <a:ext cx="5593154" cy="4790856"/>
          </a:xfrm>
        </p:spPr>
      </p:pic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892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200" dirty="0" smtClean="0"/>
              <a:t>Creative </a:t>
            </a:r>
            <a:r>
              <a:rPr lang="fi-FI" sz="3200" dirty="0" err="1" smtClean="0"/>
              <a:t>Commons</a:t>
            </a:r>
            <a:r>
              <a:rPr lang="fi-FI" sz="3200" dirty="0" smtClean="0"/>
              <a:t>- lisenssit lisensioivat tekijänoikeuslain mukaisia oikeuksia</a:t>
            </a:r>
            <a:endParaRPr lang="fi-FI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Creative </a:t>
            </a:r>
            <a:r>
              <a:rPr lang="fi-FI" dirty="0" err="1" smtClean="0"/>
              <a:t>Commons</a:t>
            </a:r>
            <a:r>
              <a:rPr lang="fi-FI" dirty="0" smtClean="0"/>
              <a:t> lisenssien tavoitteena on poistaa tekijänoikeuslainsäädännön asettamat esteet materiaalien jakamiselle ja jatkokäytölle</a:t>
            </a:r>
          </a:p>
          <a:p>
            <a:r>
              <a:rPr lang="fi-FI" dirty="0" smtClean="0"/>
              <a:t> CC-lisenssit tarjoavat standardilisenssejä, joiden avulla saavutetaan helposti juridinen </a:t>
            </a:r>
            <a:r>
              <a:rPr lang="fi-FI" dirty="0" err="1" smtClean="0"/>
              <a:t>yhteentoimivuus</a:t>
            </a:r>
            <a:r>
              <a:rPr lang="fi-FI" dirty="0" smtClean="0"/>
              <a:t> materiaaleille joita halutaan jakaa ja joiden osalta tekijät ja oikeudenhaltijat haluavat mahdollistaa jatkokäytön</a:t>
            </a:r>
          </a:p>
        </p:txBody>
      </p:sp>
    </p:spTree>
    <p:extLst>
      <p:ext uri="{BB962C8B-B14F-4D97-AF65-F5344CB8AC3E}">
        <p14:creationId xmlns:p14="http://schemas.microsoft.com/office/powerpoint/2010/main" val="2147964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Creative </a:t>
            </a:r>
            <a:r>
              <a:rPr lang="fi-FI" dirty="0" err="1" smtClean="0"/>
              <a:t>Commons</a:t>
            </a:r>
            <a:r>
              <a:rPr lang="fi-FI" dirty="0" smtClean="0"/>
              <a:t> 4.0 lisenssiperhe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/>
              <a:t>CC 4.0 lisenssiperhe on </a:t>
            </a:r>
            <a:r>
              <a:rPr lang="fi-FI" dirty="0" smtClean="0"/>
              <a:t>luotu 70 valtion juristien </a:t>
            </a:r>
            <a:r>
              <a:rPr lang="fi-FI" dirty="0"/>
              <a:t>kansainvälisessä </a:t>
            </a:r>
            <a:r>
              <a:rPr lang="fi-FI" dirty="0" smtClean="0"/>
              <a:t>yhteistyössä,  </a:t>
            </a:r>
            <a:r>
              <a:rPr lang="fi-FI" dirty="0"/>
              <a:t>johon mm. Suomen </a:t>
            </a:r>
            <a:r>
              <a:rPr lang="fi-FI" dirty="0" smtClean="0"/>
              <a:t>Creative </a:t>
            </a:r>
            <a:r>
              <a:rPr lang="fi-FI" dirty="0" err="1" smtClean="0"/>
              <a:t>Commons</a:t>
            </a:r>
            <a:r>
              <a:rPr lang="fi-FI" dirty="0" smtClean="0"/>
              <a:t> järjestöä edustava (</a:t>
            </a:r>
            <a:r>
              <a:rPr lang="fi-FI" dirty="0" err="1" smtClean="0"/>
              <a:t>affiliate</a:t>
            </a:r>
            <a:r>
              <a:rPr lang="fi-FI" dirty="0" smtClean="0"/>
              <a:t> </a:t>
            </a:r>
            <a:r>
              <a:rPr lang="fi-FI" dirty="0" err="1" smtClean="0"/>
              <a:t>organisation</a:t>
            </a:r>
            <a:r>
              <a:rPr lang="fi-FI" dirty="0" smtClean="0"/>
              <a:t>) Aalto-yliopisto osallistui. </a:t>
            </a:r>
          </a:p>
          <a:p>
            <a:r>
              <a:rPr lang="fi-FI" dirty="0" smtClean="0"/>
              <a:t>Aalto-yliopiston Tutkimus- ja innovaatiopalvelujen ja Taideyliopiston tuottama Taideyliopistojen tekijänoikeuspalvelu käänsi suomeksi CC 4.0 lisenssiperheen ja CC0 luopuman. Käännökset eri kielille ovat </a:t>
            </a:r>
            <a:r>
              <a:rPr lang="fi-FI" dirty="0" err="1" smtClean="0"/>
              <a:t>samansisältöisiä</a:t>
            </a:r>
            <a:r>
              <a:rPr lang="fi-FI" dirty="0" smtClean="0"/>
              <a:t>  ja samanarvoisia, tekijänoikeuslainsäädäntöön </a:t>
            </a:r>
            <a:r>
              <a:rPr lang="fi-FI" dirty="0" err="1" smtClean="0"/>
              <a:t>viittavat</a:t>
            </a:r>
            <a:r>
              <a:rPr lang="fi-FI" dirty="0" smtClean="0"/>
              <a:t> termit ovat kansainvälisistä tekijänoikeussopimuksista ja  EU:n direktiiveistä.</a:t>
            </a:r>
            <a:endParaRPr lang="fi-FI" dirty="0"/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9574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2"/>
            <a:ext cx="8136135" cy="1728291"/>
          </a:xfrm>
        </p:spPr>
        <p:txBody>
          <a:bodyPr/>
          <a:lstStyle/>
          <a:p>
            <a:r>
              <a:rPr lang="fi-FI" sz="1800" dirty="0" smtClean="0"/>
              <a:t>CC 4.0 ja CC0 </a:t>
            </a:r>
            <a:r>
              <a:rPr lang="fi-FI" sz="1800" dirty="0"/>
              <a:t>-suomennoksen tehnyt tiimi. Vasemmalta: </a:t>
            </a:r>
            <a:r>
              <a:rPr lang="fi-FI" sz="1800" dirty="0" smtClean="0"/>
              <a:t>Tekijänoikeusasiamies Maria </a:t>
            </a:r>
            <a:r>
              <a:rPr lang="fi-FI" sz="1800" dirty="0"/>
              <a:t>Rehbinder, </a:t>
            </a:r>
            <a:r>
              <a:rPr lang="fi-FI" sz="1800" dirty="0" smtClean="0"/>
              <a:t> AA Martin </a:t>
            </a:r>
            <a:r>
              <a:rPr lang="fi-FI" sz="1800" dirty="0"/>
              <a:t>von Willebrand, </a:t>
            </a:r>
            <a:r>
              <a:rPr lang="fi-FI" sz="1800" dirty="0" smtClean="0"/>
              <a:t>tutkija Tarmo </a:t>
            </a:r>
            <a:r>
              <a:rPr lang="fi-FI" sz="1800" dirty="0"/>
              <a:t>Toikkanen, </a:t>
            </a:r>
            <a:r>
              <a:rPr lang="fi-FI" sz="1800" dirty="0" smtClean="0"/>
              <a:t>lakimies Henri </a:t>
            </a:r>
            <a:r>
              <a:rPr lang="fi-FI" sz="1800" dirty="0"/>
              <a:t>Tanskanen</a:t>
            </a:r>
            <a:r>
              <a:rPr lang="fi-FI" sz="1800" dirty="0" smtClean="0"/>
              <a:t>, auktorisoitu kääntäjä </a:t>
            </a:r>
            <a:r>
              <a:rPr lang="fi-FI" sz="1800" dirty="0"/>
              <a:t>Liisa Laakso-Tammisto. </a:t>
            </a: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err="1" smtClean="0"/>
              <a:t>Valokuuva</a:t>
            </a:r>
            <a:r>
              <a:rPr lang="fi-FI" sz="1800" dirty="0"/>
              <a:t>: </a:t>
            </a:r>
            <a:r>
              <a:rPr lang="fi-FI" sz="1800" u="sng" dirty="0">
                <a:hlinkClick r:id="rId2"/>
              </a:rPr>
              <a:t>Mikko Säteri</a:t>
            </a:r>
            <a:r>
              <a:rPr lang="fi-FI" sz="1800" dirty="0"/>
              <a:t>, </a:t>
            </a:r>
            <a:r>
              <a:rPr lang="fi-FI" sz="1800" dirty="0" smtClean="0"/>
              <a:t>valokuva </a:t>
            </a:r>
            <a:r>
              <a:rPr lang="fi-FI" sz="1800" dirty="0"/>
              <a:t>on lisensoitu </a:t>
            </a:r>
            <a:r>
              <a:rPr lang="fi-FI" sz="1800" u="sng" dirty="0">
                <a:hlinkClick r:id="rId3"/>
              </a:rPr>
              <a:t>Creative </a:t>
            </a:r>
            <a:r>
              <a:rPr lang="fi-FI" sz="1800" u="sng" dirty="0" err="1">
                <a:hlinkClick r:id="rId3"/>
              </a:rPr>
              <a:t>Commons</a:t>
            </a:r>
            <a:r>
              <a:rPr lang="fi-FI" sz="1800" u="sng" dirty="0">
                <a:hlinkClick r:id="rId3"/>
              </a:rPr>
              <a:t> Nimeä 4.0 Kansainvälinen –lisenssillä</a:t>
            </a:r>
            <a:r>
              <a:rPr lang="fi-FI" alt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fi-FI" alt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> </a:t>
            </a:r>
            <a:r>
              <a:rPr lang="fi-FI" sz="1200" dirty="0" smtClean="0"/>
              <a:t> </a:t>
            </a:r>
            <a:r>
              <a:rPr lang="fi-FI" sz="1200" dirty="0"/>
              <a:t>http://creativecommons.fi/2015/01/cc0-suomennettu</a:t>
            </a:r>
            <a:r>
              <a:rPr lang="fi-FI" sz="1200" dirty="0" smtClean="0"/>
              <a:t>/</a:t>
            </a:r>
            <a:br>
              <a:rPr lang="fi-FI" sz="1200" dirty="0" smtClean="0"/>
            </a:br>
            <a:r>
              <a:rPr lang="fi-FI" sz="1200" dirty="0" smtClean="0"/>
              <a:t/>
            </a:r>
            <a:br>
              <a:rPr lang="fi-FI" sz="12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> </a:t>
            </a:r>
            <a:r>
              <a:rPr lang="fi-FI" sz="1800" dirty="0"/>
              <a:t/>
            </a:r>
            <a:br>
              <a:rPr lang="fi-FI" sz="1800" dirty="0"/>
            </a:br>
            <a:endParaRPr lang="fi-F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pic>
        <p:nvPicPr>
          <p:cNvPr id="3074" name="Picture 2" descr="http://creativecommons.fi/wp-content/uploads/2014/11/cc40-fi_bw-web.pn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9388"/>
            <a:ext cx="3163716" cy="1975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21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Creative </a:t>
            </a:r>
            <a:r>
              <a:rPr lang="fi-FI" dirty="0" err="1" smtClean="0"/>
              <a:t>Commons</a:t>
            </a:r>
            <a:r>
              <a:rPr lang="fi-FI" dirty="0" smtClean="0"/>
              <a:t> lisenssien ehtoja tulee noudattaa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Käyttämällä oikeuksia ehtojen mukaisesti  syntyy sopimus, käyttölupa on voimassa vain jos noudatat </a:t>
            </a:r>
            <a:r>
              <a:rPr lang="fi-FI" dirty="0"/>
              <a:t>käyttöluvan </a:t>
            </a:r>
            <a:r>
              <a:rPr lang="fi-FI" dirty="0" smtClean="0"/>
              <a:t>ehtoja</a:t>
            </a:r>
          </a:p>
          <a:p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creativecommons.org/licenses/by/4.0/legalcode.fi</a:t>
            </a:r>
            <a:endParaRPr lang="fi-FI" dirty="0" smtClean="0"/>
          </a:p>
          <a:p>
            <a:endParaRPr lang="fi-FI" dirty="0"/>
          </a:p>
          <a:p>
            <a:r>
              <a:rPr lang="fi-FI" sz="2400" dirty="0">
                <a:hlinkClick r:id="rId3"/>
              </a:rPr>
              <a:t>https://creativecommons.org/licenses/by/4.0/deed.fi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552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Lisätietoja: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i-FI" dirty="0" smtClean="0"/>
              <a:t>Avoin tiede ja kuvien käyttö </a:t>
            </a:r>
          </a:p>
          <a:p>
            <a:r>
              <a:rPr lang="fi-FI" dirty="0" smtClean="0"/>
              <a:t>Sivusto </a:t>
            </a:r>
            <a:r>
              <a:rPr lang="fi-FI" u="sng" dirty="0">
                <a:hlinkClick r:id="rId2"/>
              </a:rPr>
              <a:t>http://</a:t>
            </a:r>
            <a:r>
              <a:rPr lang="fi-FI" u="sng" dirty="0" smtClean="0">
                <a:hlinkClick r:id="rId2"/>
              </a:rPr>
              <a:t>libguides.aalto.fi/imagoa</a:t>
            </a:r>
            <a:endParaRPr lang="fi-FI" u="sng" dirty="0" smtClean="0"/>
          </a:p>
          <a:p>
            <a:r>
              <a:rPr lang="fi-FI" dirty="0"/>
              <a:t>Tekijänoikeus:</a:t>
            </a:r>
          </a:p>
          <a:p>
            <a:r>
              <a:rPr lang="fi-FI" u="sng" dirty="0">
                <a:hlinkClick r:id="rId3"/>
              </a:rPr>
              <a:t>http://copyright.aalto.fi/en</a:t>
            </a:r>
            <a:r>
              <a:rPr lang="fi-FI" u="sng" dirty="0" smtClean="0">
                <a:hlinkClick r:id="rId3"/>
              </a:rPr>
              <a:t>/</a:t>
            </a:r>
            <a:endParaRPr lang="fi-FI" u="sng" dirty="0" smtClean="0"/>
          </a:p>
          <a:p>
            <a:r>
              <a:rPr lang="fi-FI" dirty="0"/>
              <a:t>Avoin julkaiseminen: </a:t>
            </a:r>
          </a:p>
          <a:p>
            <a:r>
              <a:rPr lang="fi-FI" u="sng" dirty="0">
                <a:hlinkClick r:id="rId4"/>
              </a:rPr>
              <a:t>http://openaccess.aalto.fi/en</a:t>
            </a:r>
            <a:r>
              <a:rPr lang="fi-FI" u="sng" dirty="0" smtClean="0">
                <a:hlinkClick r:id="rId4"/>
              </a:rPr>
              <a:t>/</a:t>
            </a:r>
            <a:endParaRPr lang="fi-FI" u="sng" dirty="0" smtClean="0"/>
          </a:p>
          <a:p>
            <a:endParaRPr lang="fi-FI" u="sng" dirty="0"/>
          </a:p>
          <a:p>
            <a:r>
              <a:rPr lang="fi-FI" dirty="0" smtClean="0"/>
              <a:t>Kysymyksiä, raportoi virheistä ja epätarkkuuksista :maria.rehbinder@aalto.fi </a:t>
            </a:r>
            <a:endParaRPr lang="fi-FI" dirty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24CBB682-87B2-4236-AF78-B49807E7713E}" type="datetime1">
              <a:rPr lang="fi-FI" smtClean="0"/>
              <a:t>1.12.2017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8641307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University">
  <a:themeElements>
    <a:clrScheme name="Aalto-yliopisto">
      <a:dk1>
        <a:sysClr val="windowText" lastClr="000000"/>
      </a:dk1>
      <a:lt1>
        <a:sysClr val="window" lastClr="FFFFFF"/>
      </a:lt1>
      <a:dk2>
        <a:srgbClr val="005EB8"/>
      </a:dk2>
      <a:lt2>
        <a:srgbClr val="8C857B"/>
      </a:lt2>
      <a:accent1>
        <a:srgbClr val="FFCD00"/>
      </a:accent1>
      <a:accent2>
        <a:srgbClr val="EF3340"/>
      </a:accent2>
      <a:accent3>
        <a:srgbClr val="005EB8"/>
      </a:accent3>
      <a:accent4>
        <a:srgbClr val="8C857B"/>
      </a:accent4>
      <a:accent5>
        <a:srgbClr val="7D55C7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DFF5384-7925-49C9-826D-99D946B8D539}" vid="{3183760B-E33B-4B04-9A52-658182C5CA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AALTO_EN</Template>
  <TotalTime>0</TotalTime>
  <Words>304</Words>
  <Application>Microsoft Office PowerPoint</Application>
  <PresentationFormat>On-screen Show (16:10)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MS PGothic</vt:lpstr>
      <vt:lpstr>MS PGothic</vt:lpstr>
      <vt:lpstr>Arial</vt:lpstr>
      <vt:lpstr>Calibri</vt:lpstr>
      <vt:lpstr>Courier New</vt:lpstr>
      <vt:lpstr>Georgia</vt:lpstr>
      <vt:lpstr>Lucida Grande</vt:lpstr>
      <vt:lpstr>Times New Roman</vt:lpstr>
      <vt:lpstr>ヒラギノ角ゴ Pro W3</vt:lpstr>
      <vt:lpstr>Aalto University</vt:lpstr>
      <vt:lpstr>Tekijänoikeus ja Creative Commons Nimeä -lisenssi Tekijänoikeusasiamies Maria Rehbinder, Taideyliopistojen tekijänoikeuspalvelu</vt:lpstr>
      <vt:lpstr>Tekijänoikeuslain mukaiset oikeudet</vt:lpstr>
      <vt:lpstr>PowerPoint Presentation</vt:lpstr>
      <vt:lpstr>Creative Commons- lisenssit lisensioivat tekijänoikeuslain mukaisia oikeuksia</vt:lpstr>
      <vt:lpstr>Creative Commons 4.0 lisenssiperhe</vt:lpstr>
      <vt:lpstr>CC 4.0 ja CC0 -suomennoksen tehnyt tiimi. Vasemmalta: Tekijänoikeusasiamies Maria Rehbinder,  AA Martin von Willebrand, tutkija Tarmo Toikkanen, lakimies Henri Tanskanen, auktorisoitu kääntäjä Liisa Laakso-Tammisto.  Valokuuva: Mikko Säteri, valokuva on lisensoitu Creative Commons Nimeä 4.0 Kansainvälinen –lisenssillä    http://creativecommons.fi/2015/01/cc0-suomennettu/     </vt:lpstr>
      <vt:lpstr>Creative Commons lisenssien ehtoja tulee noudattaa</vt:lpstr>
      <vt:lpstr>Lisätietoja: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2017-04-01T06:01:46Z</dcterms:created>
  <dcterms:modified xsi:type="dcterms:W3CDTF">2017-12-01T07:12:10Z</dcterms:modified>
</cp:coreProperties>
</file>